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834" autoAdjust="0"/>
  </p:normalViewPr>
  <p:slideViewPr>
    <p:cSldViewPr snapToGrid="0" snapToObjects="1">
      <p:cViewPr varScale="1">
        <p:scale>
          <a:sx n="60" d="100"/>
          <a:sy n="60" d="100"/>
        </p:scale>
        <p:origin x="5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Mira" userId="6b9c9d91-7546-442a-ae2f-49962d413b35" providerId="ADAL" clId="{B52C6E6F-5349-4DD0-88F7-1CAEB3C6AD3C}"/>
    <pc:docChg chg="custSel modSld">
      <pc:chgData name="Luis Mira" userId="6b9c9d91-7546-442a-ae2f-49962d413b35" providerId="ADAL" clId="{B52C6E6F-5349-4DD0-88F7-1CAEB3C6AD3C}" dt="2020-10-15T09:52:01.508" v="20" actId="20577"/>
      <pc:docMkLst>
        <pc:docMk/>
      </pc:docMkLst>
      <pc:sldChg chg="modSp mod">
        <pc:chgData name="Luis Mira" userId="6b9c9d91-7546-442a-ae2f-49962d413b35" providerId="ADAL" clId="{B52C6E6F-5349-4DD0-88F7-1CAEB3C6AD3C}" dt="2020-10-15T09:52:01.508" v="20" actId="20577"/>
        <pc:sldMkLst>
          <pc:docMk/>
          <pc:sldMk cId="782417223" sldId="256"/>
        </pc:sldMkLst>
        <pc:spChg chg="mod">
          <ac:chgData name="Luis Mira" userId="6b9c9d91-7546-442a-ae2f-49962d413b35" providerId="ADAL" clId="{B52C6E6F-5349-4DD0-88F7-1CAEB3C6AD3C}" dt="2020-10-15T09:51:54.229" v="5" actId="20577"/>
          <ac:spMkLst>
            <pc:docMk/>
            <pc:sldMk cId="782417223" sldId="256"/>
            <ac:spMk id="2" creationId="{00000000-0000-0000-0000-000000000000}"/>
          </ac:spMkLst>
        </pc:spChg>
        <pc:spChg chg="mod">
          <ac:chgData name="Luis Mira" userId="6b9c9d91-7546-442a-ae2f-49962d413b35" providerId="ADAL" clId="{B52C6E6F-5349-4DD0-88F7-1CAEB3C6AD3C}" dt="2020-10-15T09:52:01.508" v="20" actId="20577"/>
          <ac:spMkLst>
            <pc:docMk/>
            <pc:sldMk cId="782417223" sldId="256"/>
            <ac:spMk id="3" creationId="{00000000-0000-0000-0000-000000000000}"/>
          </ac:spMkLst>
        </pc:spChg>
      </pc:sldChg>
    </pc:docChg>
  </pc:docChgLst>
  <pc:docChgLst>
    <pc:chgData name="Luis Mira" userId="6b9c9d91-7546-442a-ae2f-49962d413b35" providerId="ADAL" clId="{6DE9D224-6C28-4FBE-9905-EAC93C3F0A7F}"/>
    <pc:docChg chg="modSld">
      <pc:chgData name="Luis Mira" userId="6b9c9d91-7546-442a-ae2f-49962d413b35" providerId="ADAL" clId="{6DE9D224-6C28-4FBE-9905-EAC93C3F0A7F}" dt="2018-10-09T10:00:58.001" v="3" actId="20577"/>
      <pc:docMkLst>
        <pc:docMk/>
      </pc:docMkLst>
      <pc:sldChg chg="modSp">
        <pc:chgData name="Luis Mira" userId="6b9c9d91-7546-442a-ae2f-49962d413b35" providerId="ADAL" clId="{6DE9D224-6C28-4FBE-9905-EAC93C3F0A7F}" dt="2018-10-09T10:00:58.001" v="3" actId="20577"/>
        <pc:sldMkLst>
          <pc:docMk/>
          <pc:sldMk cId="782417223" sldId="256"/>
        </pc:sldMkLst>
        <pc:spChg chg="mod">
          <ac:chgData name="Luis Mira" userId="6b9c9d91-7546-442a-ae2f-49962d413b35" providerId="ADAL" clId="{6DE9D224-6C28-4FBE-9905-EAC93C3F0A7F}" dt="2018-10-09T10:00:58.001" v="3" actId="20577"/>
          <ac:spMkLst>
            <pc:docMk/>
            <pc:sldMk cId="782417223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7DAEB-D13D-AD4E-B94A-6DCF6AABD98A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54E21-6FA6-4942-AFE0-6E2BDBAC11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4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October 15,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October 15,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October 15,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October 15,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October 15,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October 15,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October 15,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October 15,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October 15,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October 15,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October 15,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October 15,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Gestão</a:t>
            </a:r>
            <a:r>
              <a:rPr lang="en-US" dirty="0"/>
              <a:t> 2020-2021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2800837"/>
          </a:xfrm>
        </p:spPr>
        <p:txBody>
          <a:bodyPr>
            <a:normAutofit fontScale="92500" lnSpcReduction="10000"/>
          </a:bodyPr>
          <a:lstStyle/>
          <a:p>
            <a:r>
              <a:rPr lang="pt-PT" dirty="0"/>
              <a:t>Capítulo 7. O horizonte estratégico da gestão</a:t>
            </a:r>
          </a:p>
          <a:p>
            <a:endParaRPr lang="pt-PT" dirty="0"/>
          </a:p>
          <a:p>
            <a:endParaRPr lang="pt-PT" dirty="0"/>
          </a:p>
          <a:p>
            <a:endParaRPr lang="en-US" dirty="0"/>
          </a:p>
          <a:p>
            <a:pPr algn="r"/>
            <a:r>
              <a:rPr lang="en-US" dirty="0" err="1"/>
              <a:t>Luís</a:t>
            </a:r>
            <a:r>
              <a:rPr lang="en-US" dirty="0"/>
              <a:t> Mira da Silva</a:t>
            </a:r>
          </a:p>
          <a:p>
            <a:pPr algn="r"/>
            <a:r>
              <a:rPr lang="en-US" dirty="0"/>
              <a:t>Francisco Gomes da Silva</a:t>
            </a:r>
          </a:p>
          <a:p>
            <a:pPr algn="r"/>
            <a:r>
              <a:rPr lang="en-US" dirty="0"/>
              <a:t>Leonor Santos</a:t>
            </a:r>
          </a:p>
        </p:txBody>
      </p:sp>
    </p:spTree>
    <p:extLst>
      <p:ext uri="{BB962C8B-B14F-4D97-AF65-F5344CB8AC3E}">
        <p14:creationId xmlns:p14="http://schemas.microsoft.com/office/powerpoint/2010/main" val="782417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em Título4.tif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r="64975" b="55542"/>
          <a:stretch>
            <a:fillRect/>
          </a:stretch>
        </p:blipFill>
        <p:spPr>
          <a:xfrm>
            <a:off x="571472" y="357166"/>
            <a:ext cx="2005007" cy="171926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pt-PT" b="1" dirty="0">
                <a:solidFill>
                  <a:srgbClr val="00B050"/>
                </a:solidFill>
              </a:rPr>
              <a:t>Relações com os Clientes</a:t>
            </a:r>
            <a:br>
              <a:rPr lang="pt-PT" dirty="0"/>
            </a:br>
            <a:r>
              <a:rPr lang="pt-PT" sz="2000" i="1" dirty="0"/>
              <a:t>São estabelecidas e mantidas com cada Segmento de Clientes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2214554"/>
            <a:ext cx="3971924" cy="3303248"/>
          </a:xfrm>
        </p:spPr>
        <p:txBody>
          <a:bodyPr/>
          <a:lstStyle/>
          <a:p>
            <a:pPr>
              <a:buClr>
                <a:srgbClr val="00B050"/>
              </a:buClr>
            </a:pPr>
            <a:endParaRPr lang="pt-PT" sz="2400" dirty="0"/>
          </a:p>
          <a:p>
            <a:pPr>
              <a:buClr>
                <a:srgbClr val="00B050"/>
              </a:buClr>
            </a:pPr>
            <a:r>
              <a:rPr lang="pt-PT" sz="2400" dirty="0"/>
              <a:t>Assistência pessoal</a:t>
            </a:r>
          </a:p>
          <a:p>
            <a:pPr>
              <a:buClr>
                <a:srgbClr val="00B050"/>
              </a:buClr>
            </a:pPr>
            <a:endParaRPr lang="pt-PT" sz="2400" dirty="0"/>
          </a:p>
          <a:p>
            <a:pPr>
              <a:buClr>
                <a:srgbClr val="00B050"/>
              </a:buClr>
            </a:pPr>
            <a:r>
              <a:rPr lang="pt-PT" sz="2400" dirty="0"/>
              <a:t>Assistência pessoal dedicada</a:t>
            </a:r>
          </a:p>
          <a:p>
            <a:pPr>
              <a:buClr>
                <a:srgbClr val="00B050"/>
              </a:buClr>
            </a:pPr>
            <a:endParaRPr lang="pt-PT" sz="2400" dirty="0"/>
          </a:p>
          <a:p>
            <a:pPr>
              <a:buClr>
                <a:srgbClr val="00B050"/>
              </a:buClr>
            </a:pPr>
            <a:r>
              <a:rPr lang="pt-PT" sz="2400" i="1" dirty="0"/>
              <a:t>Self-service</a:t>
            </a:r>
          </a:p>
          <a:p>
            <a:pPr>
              <a:buNone/>
            </a:pPr>
            <a:endParaRPr lang="pt-PT" sz="2400" dirty="0"/>
          </a:p>
          <a:p>
            <a:pPr>
              <a:buNone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 bwMode="auto">
          <a:xfrm>
            <a:off x="4643438" y="2214554"/>
            <a:ext cx="400052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Tx/>
              <a:tabLst/>
              <a:defRPr/>
            </a:pPr>
            <a:endParaRPr kumimoji="0" lang="pt-PT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Serviços automatizados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Tx/>
              <a:buFont typeface="Arial" charset="0"/>
              <a:buChar char="•"/>
              <a:tabLst/>
              <a:defRPr/>
            </a:pP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Comunidades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Tx/>
              <a:buFont typeface="Arial" charset="0"/>
              <a:buChar char="•"/>
              <a:tabLst/>
              <a:defRPr/>
            </a:pP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Co-criação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108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608" y="1337865"/>
            <a:ext cx="7128792" cy="5087488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Que tipo de relação é que cada um dos nossos Segmentos de Clientes espera que estabeleçamos e mantenhamos com eles?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Quais é que nós estabelecemos?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São muito onerosas?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Como é que se integram com o resto do modelo de negócio?</a:t>
            </a:r>
          </a:p>
        </p:txBody>
      </p:sp>
    </p:spTree>
    <p:extLst>
      <p:ext uri="{BB962C8B-B14F-4D97-AF65-F5344CB8AC3E}">
        <p14:creationId xmlns:p14="http://schemas.microsoft.com/office/powerpoint/2010/main" val="2299333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em Título5.tif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r="48752" b="31527"/>
          <a:stretch>
            <a:fillRect/>
          </a:stretch>
        </p:blipFill>
        <p:spPr>
          <a:xfrm>
            <a:off x="571472" y="357166"/>
            <a:ext cx="2933701" cy="264795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429552" cy="1143000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00B050"/>
                </a:solidFill>
              </a:rPr>
              <a:t>Fluxos de Rendimento</a:t>
            </a:r>
            <a:br>
              <a:rPr lang="pt-PT" b="1" dirty="0">
                <a:solidFill>
                  <a:srgbClr val="00B050"/>
                </a:solidFill>
              </a:rPr>
            </a:br>
            <a:r>
              <a:rPr lang="pt-PT" sz="2400" i="1" dirty="0"/>
              <a:t>Resultam de propostas de valor oferecidas com sucesso aos clientes</a:t>
            </a:r>
            <a:endParaRPr lang="pt-PT" i="1" dirty="0"/>
          </a:p>
        </p:txBody>
      </p:sp>
      <p:grpSp>
        <p:nvGrpSpPr>
          <p:cNvPr id="7" name="Grupo 6"/>
          <p:cNvGrpSpPr/>
          <p:nvPr/>
        </p:nvGrpSpPr>
        <p:grpSpPr>
          <a:xfrm>
            <a:off x="969124" y="2143116"/>
            <a:ext cx="8032031" cy="3267304"/>
            <a:chOff x="554345" y="2147492"/>
            <a:chExt cx="7847387" cy="3167220"/>
          </a:xfrm>
        </p:grpSpPr>
        <p:sp>
          <p:nvSpPr>
            <p:cNvPr id="4" name="CaixaDeTexto 3"/>
            <p:cNvSpPr txBox="1"/>
            <p:nvPr/>
          </p:nvSpPr>
          <p:spPr>
            <a:xfrm>
              <a:off x="554345" y="2289456"/>
              <a:ext cx="4955498" cy="3025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rgbClr val="00B050"/>
                </a:buClr>
                <a:buFont typeface="Arial" charset="0"/>
                <a:buChar char="•"/>
              </a:pPr>
              <a:r>
                <a:rPr lang="pt-PT" sz="2400" dirty="0">
                  <a:latin typeface="+mn-lt"/>
                  <a:cs typeface="+mn-cs"/>
                </a:rPr>
                <a:t>Venda de activos</a:t>
              </a:r>
            </a:p>
            <a:p>
              <a:pPr marL="342900" indent="-342900">
                <a:spcBef>
                  <a:spcPct val="20000"/>
                </a:spcBef>
                <a:buClr>
                  <a:srgbClr val="00B050"/>
                </a:buClr>
                <a:buFont typeface="Arial" charset="0"/>
                <a:buChar char="•"/>
              </a:pPr>
              <a:endParaRPr lang="pt-PT" sz="2400" dirty="0">
                <a:latin typeface="+mn-lt"/>
                <a:cs typeface="+mn-cs"/>
              </a:endParaRPr>
            </a:p>
            <a:p>
              <a:pPr marL="342900" indent="-342900">
                <a:spcBef>
                  <a:spcPct val="20000"/>
                </a:spcBef>
                <a:buClr>
                  <a:srgbClr val="00B050"/>
                </a:buClr>
                <a:buFont typeface="Arial" charset="0"/>
                <a:buChar char="•"/>
              </a:pPr>
              <a:r>
                <a:rPr lang="pt-PT" sz="2400" dirty="0">
                  <a:latin typeface="+mn-lt"/>
                  <a:cs typeface="+mn-cs"/>
                </a:rPr>
                <a:t>Taxa de utilização</a:t>
              </a:r>
            </a:p>
            <a:p>
              <a:pPr marL="342900" indent="-342900">
                <a:spcBef>
                  <a:spcPct val="20000"/>
                </a:spcBef>
                <a:buClr>
                  <a:srgbClr val="00B050"/>
                </a:buClr>
                <a:buFont typeface="Arial" charset="0"/>
                <a:buChar char="•"/>
              </a:pPr>
              <a:endParaRPr lang="pt-PT" sz="2400" dirty="0">
                <a:latin typeface="+mn-lt"/>
                <a:cs typeface="+mn-cs"/>
              </a:endParaRPr>
            </a:p>
            <a:p>
              <a:pPr marL="342900" indent="-342900">
                <a:spcBef>
                  <a:spcPct val="20000"/>
                </a:spcBef>
                <a:buClr>
                  <a:srgbClr val="00B050"/>
                </a:buClr>
                <a:buFont typeface="Arial" charset="0"/>
                <a:buChar char="•"/>
              </a:pPr>
              <a:r>
                <a:rPr lang="pt-PT" sz="2400" dirty="0">
                  <a:latin typeface="+mn-lt"/>
                  <a:cs typeface="+mn-cs"/>
                </a:rPr>
                <a:t>Assinaturas</a:t>
              </a:r>
            </a:p>
            <a:p>
              <a:pPr marL="342900" indent="-342900">
                <a:spcBef>
                  <a:spcPct val="20000"/>
                </a:spcBef>
                <a:buClr>
                  <a:srgbClr val="00B050"/>
                </a:buClr>
                <a:buFont typeface="Arial" charset="0"/>
                <a:buChar char="•"/>
              </a:pPr>
              <a:endParaRPr lang="pt-PT" sz="2400" dirty="0">
                <a:latin typeface="+mn-lt"/>
                <a:cs typeface="+mn-cs"/>
              </a:endParaRPr>
            </a:p>
            <a:p>
              <a:pPr marL="342900" indent="-342900">
                <a:spcBef>
                  <a:spcPct val="20000"/>
                </a:spcBef>
                <a:buClr>
                  <a:srgbClr val="00B050"/>
                </a:buClr>
                <a:buFont typeface="Arial" charset="0"/>
                <a:buChar char="•"/>
              </a:pPr>
              <a:r>
                <a:rPr lang="pt-PT" sz="2400" dirty="0">
                  <a:latin typeface="+mn-lt"/>
                  <a:cs typeface="+mn-cs"/>
                </a:rPr>
                <a:t>Empréstimo/Arrendamento/Leasing</a:t>
              </a: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4074396" y="2147492"/>
              <a:ext cx="4327336" cy="2595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00B050"/>
                </a:buClr>
              </a:pPr>
              <a:endParaRPr lang="pt-PT" sz="2400" i="1" dirty="0">
                <a:latin typeface="+mn-lt"/>
              </a:endParaRPr>
            </a:p>
            <a:p>
              <a:pPr marL="342900" indent="-342900">
                <a:spcBef>
                  <a:spcPct val="20000"/>
                </a:spcBef>
                <a:buClr>
                  <a:srgbClr val="00B050"/>
                </a:buClr>
                <a:buFont typeface="Arial" charset="0"/>
                <a:buChar char="•"/>
              </a:pPr>
              <a:r>
                <a:rPr lang="pt-PT" sz="2400" i="1" dirty="0">
                  <a:latin typeface="+mn-lt"/>
                </a:rPr>
                <a:t> </a:t>
              </a:r>
              <a:r>
                <a:rPr lang="pt-PT" sz="2400" dirty="0">
                  <a:latin typeface="+mn-lt"/>
                  <a:cs typeface="+mn-cs"/>
                </a:rPr>
                <a:t>Licenciamento</a:t>
              </a:r>
            </a:p>
            <a:p>
              <a:pPr marL="342900" indent="-342900">
                <a:spcBef>
                  <a:spcPct val="20000"/>
                </a:spcBef>
                <a:buClr>
                  <a:srgbClr val="00B050"/>
                </a:buClr>
                <a:buFont typeface="Arial" charset="0"/>
                <a:buChar char="•"/>
              </a:pPr>
              <a:endParaRPr lang="pt-PT" sz="2400" dirty="0">
                <a:latin typeface="+mn-lt"/>
                <a:cs typeface="+mn-cs"/>
              </a:endParaRPr>
            </a:p>
            <a:p>
              <a:pPr marL="342900" indent="-342900">
                <a:spcBef>
                  <a:spcPct val="20000"/>
                </a:spcBef>
                <a:buClr>
                  <a:srgbClr val="00B050"/>
                </a:buClr>
                <a:buFont typeface="Arial" charset="0"/>
                <a:buChar char="•"/>
              </a:pPr>
              <a:r>
                <a:rPr lang="pt-PT" sz="2400" dirty="0">
                  <a:latin typeface="+mn-lt"/>
                  <a:cs typeface="+mn-cs"/>
                </a:rPr>
                <a:t> Comissões de intermediação</a:t>
              </a:r>
            </a:p>
            <a:p>
              <a:pPr marL="342900" indent="-342900">
                <a:spcBef>
                  <a:spcPct val="20000"/>
                </a:spcBef>
                <a:buClr>
                  <a:srgbClr val="00B050"/>
                </a:buClr>
                <a:buFont typeface="Arial" charset="0"/>
                <a:buChar char="•"/>
              </a:pPr>
              <a:endParaRPr lang="pt-PT" sz="2400" dirty="0">
                <a:latin typeface="+mn-lt"/>
                <a:cs typeface="+mn-cs"/>
              </a:endParaRPr>
            </a:p>
            <a:p>
              <a:pPr marL="342900" indent="-342900">
                <a:spcBef>
                  <a:spcPct val="20000"/>
                </a:spcBef>
                <a:buClr>
                  <a:srgbClr val="00B050"/>
                </a:buClr>
                <a:buFont typeface="Arial" charset="0"/>
                <a:buChar char="•"/>
              </a:pPr>
              <a:r>
                <a:rPr lang="pt-PT" sz="2400" dirty="0">
                  <a:latin typeface="+mn-lt"/>
                  <a:cs typeface="+mn-cs"/>
                </a:rPr>
                <a:t> Publicidade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569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227881"/>
            <a:ext cx="8229600" cy="4944042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Por que valor estão os nossos clientes realmente dispostos a pagar?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Estão a pagar pelo quê agora?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Como é que estão a pagar?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Como é que preferiram pagar?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Quanto é que cada Fluxo de Rendimento contribui para o rendimento global?</a:t>
            </a:r>
          </a:p>
        </p:txBody>
      </p:sp>
    </p:spTree>
    <p:extLst>
      <p:ext uri="{BB962C8B-B14F-4D97-AF65-F5344CB8AC3E}">
        <p14:creationId xmlns:p14="http://schemas.microsoft.com/office/powerpoint/2010/main" val="3695393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b="1" dirty="0"/>
              <a:t>Mecanismos de Fixação de Preços</a:t>
            </a:r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 bwMode="auto">
          <a:xfrm>
            <a:off x="755576" y="1791522"/>
            <a:ext cx="378621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Tx/>
              <a:buFont typeface="Arial" charset="0"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PREÇOS FIXOS</a:t>
            </a:r>
          </a:p>
          <a:p>
            <a:pPr marL="342900" marR="0" lvl="0" indent="-342900" algn="l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>
                <a:srgbClr val="00B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Lista de preços</a:t>
            </a:r>
          </a:p>
          <a:p>
            <a:pPr marL="342900" marR="0" lvl="0" indent="-342900" algn="l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>
                <a:srgbClr val="00B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Dependente das características do produto</a:t>
            </a:r>
          </a:p>
          <a:p>
            <a:pPr marL="342900" marR="0" lvl="0" indent="-342900" algn="l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>
                <a:srgbClr val="00B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Dependente do Segmento de Clientes</a:t>
            </a:r>
          </a:p>
          <a:p>
            <a:pPr marL="342900" marR="0" lvl="0" indent="-342900" algn="l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>
                <a:srgbClr val="00B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Dependente do volume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Tx/>
              <a:buFont typeface="Arial" charset="0"/>
              <a:buChar char="•"/>
              <a:tabLst/>
              <a:defRPr/>
            </a:pP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aixaDeTexto 14"/>
          <p:cNvSpPr txBox="1"/>
          <p:nvPr/>
        </p:nvSpPr>
        <p:spPr>
          <a:xfrm>
            <a:off x="5004048" y="1791522"/>
            <a:ext cx="321471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B050"/>
              </a:buClr>
            </a:pPr>
            <a:r>
              <a:rPr lang="pt-PT" sz="2400" b="1" dirty="0">
                <a:latin typeface="+mn-lt"/>
              </a:rPr>
              <a:t>FIXAÇÃO DINÂMICA DOS PREÇOS</a:t>
            </a:r>
          </a:p>
          <a:p>
            <a:pPr>
              <a:spcBef>
                <a:spcPts val="1200"/>
              </a:spcBef>
              <a:buClr>
                <a:srgbClr val="00B050"/>
              </a:buClr>
              <a:buFont typeface="Arial" pitchFamily="34" charset="0"/>
              <a:buChar char="•"/>
            </a:pPr>
            <a:r>
              <a:rPr lang="pt-PT" sz="2400" dirty="0">
                <a:latin typeface="+mn-lt"/>
              </a:rPr>
              <a:t> Negociação</a:t>
            </a:r>
          </a:p>
          <a:p>
            <a:pPr>
              <a:spcBef>
                <a:spcPts val="1200"/>
              </a:spcBef>
              <a:buClr>
                <a:srgbClr val="00B050"/>
              </a:buClr>
              <a:buFont typeface="Arial" pitchFamily="34" charset="0"/>
              <a:buChar char="•"/>
            </a:pPr>
            <a:r>
              <a:rPr lang="pt-PT" sz="2400" dirty="0">
                <a:latin typeface="+mn-lt"/>
              </a:rPr>
              <a:t> Gestão do rendimento</a:t>
            </a:r>
          </a:p>
          <a:p>
            <a:pPr>
              <a:spcBef>
                <a:spcPts val="1200"/>
              </a:spcBef>
              <a:buClr>
                <a:srgbClr val="00B050"/>
              </a:buClr>
              <a:buFont typeface="Arial" pitchFamily="34" charset="0"/>
              <a:buChar char="•"/>
            </a:pPr>
            <a:r>
              <a:rPr lang="pt-PT" sz="2400" dirty="0">
                <a:latin typeface="+mn-lt"/>
              </a:rPr>
              <a:t> Mercado em tempo real</a:t>
            </a:r>
          </a:p>
          <a:p>
            <a:pPr>
              <a:spcBef>
                <a:spcPts val="1200"/>
              </a:spcBef>
              <a:buClr>
                <a:srgbClr val="00B050"/>
              </a:buClr>
              <a:buFont typeface="Arial" pitchFamily="34" charset="0"/>
              <a:buChar char="•"/>
            </a:pPr>
            <a:r>
              <a:rPr lang="pt-PT" sz="2400" dirty="0">
                <a:latin typeface="+mn-lt"/>
              </a:rPr>
              <a:t> Leilão</a:t>
            </a:r>
          </a:p>
        </p:txBody>
      </p:sp>
    </p:spTree>
    <p:extLst>
      <p:ext uri="{BB962C8B-B14F-4D97-AF65-F5344CB8AC3E}">
        <p14:creationId xmlns:p14="http://schemas.microsoft.com/office/powerpoint/2010/main" val="258721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em Título6.tif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r="58735" b="40763"/>
          <a:stretch>
            <a:fillRect/>
          </a:stretch>
        </p:blipFill>
        <p:spPr>
          <a:xfrm>
            <a:off x="571472" y="357166"/>
            <a:ext cx="2362197" cy="229076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714356"/>
            <a:ext cx="7344816" cy="1143000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00B050"/>
                </a:solidFill>
              </a:rPr>
              <a:t>Recursos Chave</a:t>
            </a:r>
            <a:br>
              <a:rPr lang="pt-PT" dirty="0"/>
            </a:br>
            <a:r>
              <a:rPr lang="pt-PT" sz="2000" i="1" dirty="0"/>
              <a:t>São os activos necessários para produzir, oferecer e entregar os elementos anteriormente descritos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123728" y="2492896"/>
            <a:ext cx="3400420" cy="2971808"/>
          </a:xfrm>
        </p:spPr>
        <p:txBody>
          <a:bodyPr>
            <a:normAutofit lnSpcReduction="10000"/>
          </a:bodyPr>
          <a:lstStyle/>
          <a:p>
            <a:pPr>
              <a:buClr>
                <a:srgbClr val="00B050"/>
              </a:buClr>
            </a:pPr>
            <a:r>
              <a:rPr lang="pt-PT" sz="2400" dirty="0"/>
              <a:t>Físicos</a:t>
            </a:r>
          </a:p>
          <a:p>
            <a:pPr>
              <a:buClr>
                <a:srgbClr val="00B050"/>
              </a:buClr>
              <a:buNone/>
            </a:pPr>
            <a:endParaRPr lang="pt-PT" sz="2400" dirty="0"/>
          </a:p>
          <a:p>
            <a:pPr>
              <a:buClr>
                <a:srgbClr val="00B050"/>
              </a:buClr>
            </a:pPr>
            <a:r>
              <a:rPr lang="pt-PT" sz="2400" dirty="0"/>
              <a:t>Intelectuais</a:t>
            </a:r>
          </a:p>
          <a:p>
            <a:pPr>
              <a:buClr>
                <a:srgbClr val="00B050"/>
              </a:buClr>
              <a:buNone/>
            </a:pPr>
            <a:endParaRPr lang="pt-PT" sz="2400" dirty="0"/>
          </a:p>
          <a:p>
            <a:pPr>
              <a:buClr>
                <a:srgbClr val="00B050"/>
              </a:buClr>
            </a:pPr>
            <a:r>
              <a:rPr lang="pt-PT" sz="2400" dirty="0"/>
              <a:t>Humanos</a:t>
            </a:r>
          </a:p>
          <a:p>
            <a:pPr>
              <a:buClr>
                <a:srgbClr val="00B050"/>
              </a:buClr>
              <a:buNone/>
            </a:pPr>
            <a:endParaRPr lang="pt-PT" sz="2400" dirty="0"/>
          </a:p>
          <a:p>
            <a:pPr>
              <a:buClr>
                <a:srgbClr val="00B050"/>
              </a:buClr>
            </a:pPr>
            <a:r>
              <a:rPr lang="pt-PT" sz="2400" dirty="0"/>
              <a:t>Financeiros</a:t>
            </a:r>
          </a:p>
        </p:txBody>
      </p:sp>
    </p:spTree>
    <p:extLst>
      <p:ext uri="{BB962C8B-B14F-4D97-AF65-F5344CB8AC3E}">
        <p14:creationId xmlns:p14="http://schemas.microsoft.com/office/powerpoint/2010/main" val="841474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399081"/>
            <a:ext cx="8229600" cy="4007938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De que Recursos Chave é que as nossas Propostas de Valor necessitam?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Quais os Canais de Distribuição?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Quais as Relações com os Clientes?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Quais os Fluxos de Rendimento?</a:t>
            </a:r>
          </a:p>
          <a:p>
            <a:pPr>
              <a:buClr>
                <a:srgbClr val="00B050"/>
              </a:buClr>
              <a:buNone/>
            </a:pPr>
            <a:endParaRPr lang="pt-PT" b="1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81049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em Título7.tif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r="67471" b="48153"/>
          <a:stretch>
            <a:fillRect/>
          </a:stretch>
        </p:blipFill>
        <p:spPr>
          <a:xfrm>
            <a:off x="642910" y="357166"/>
            <a:ext cx="1862131" cy="200501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pt-PT" b="1" dirty="0">
                <a:solidFill>
                  <a:srgbClr val="00B050"/>
                </a:solidFill>
              </a:rPr>
              <a:t>Actividades Chave</a:t>
            </a:r>
            <a:br>
              <a:rPr lang="pt-PT" dirty="0"/>
            </a:br>
            <a:r>
              <a:rPr lang="pt-PT" sz="2000" i="1" dirty="0"/>
              <a:t>…graças à execução de um certo número de actividades chave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411760" y="2362179"/>
            <a:ext cx="5286412" cy="2185990"/>
          </a:xfrm>
        </p:spPr>
        <p:txBody>
          <a:bodyPr>
            <a:normAutofit lnSpcReduction="10000"/>
          </a:bodyPr>
          <a:lstStyle/>
          <a:p>
            <a:pPr>
              <a:buClr>
                <a:srgbClr val="00B050"/>
              </a:buClr>
            </a:pPr>
            <a:r>
              <a:rPr lang="pt-PT" sz="2400" dirty="0"/>
              <a:t>Produção</a:t>
            </a:r>
          </a:p>
          <a:p>
            <a:pPr>
              <a:buClr>
                <a:srgbClr val="00B050"/>
              </a:buClr>
            </a:pPr>
            <a:endParaRPr lang="pt-PT" sz="2400" dirty="0"/>
          </a:p>
          <a:p>
            <a:pPr>
              <a:buClr>
                <a:srgbClr val="00B050"/>
              </a:buClr>
            </a:pPr>
            <a:r>
              <a:rPr lang="pt-PT" sz="2400" dirty="0"/>
              <a:t>Resolução de problemas</a:t>
            </a:r>
          </a:p>
          <a:p>
            <a:pPr>
              <a:buClr>
                <a:srgbClr val="00B050"/>
              </a:buClr>
            </a:pPr>
            <a:endParaRPr lang="pt-PT" sz="2400" dirty="0"/>
          </a:p>
          <a:p>
            <a:pPr>
              <a:buClr>
                <a:srgbClr val="00B050"/>
              </a:buClr>
            </a:pPr>
            <a:r>
              <a:rPr lang="pt-PT" sz="2400" dirty="0"/>
              <a:t>Plataforma / Rede</a:t>
            </a:r>
          </a:p>
          <a:p>
            <a:pPr>
              <a:buClr>
                <a:srgbClr val="00B050"/>
              </a:buClr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143316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642290"/>
            <a:ext cx="7200800" cy="3934789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Que Actividades Chave são exigidas pela nossa Proposta de Valor?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Quais os Canais de Distribuição?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Quais as Relações com os Clientes?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Quais os Fluxos de Rendimento?</a:t>
            </a:r>
          </a:p>
        </p:txBody>
      </p:sp>
    </p:spTree>
    <p:extLst>
      <p:ext uri="{BB962C8B-B14F-4D97-AF65-F5344CB8AC3E}">
        <p14:creationId xmlns:p14="http://schemas.microsoft.com/office/powerpoint/2010/main" val="21269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em Título8.tif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r="61231" b="55542"/>
          <a:stretch>
            <a:fillRect/>
          </a:stretch>
        </p:blipFill>
        <p:spPr>
          <a:xfrm>
            <a:off x="642910" y="357166"/>
            <a:ext cx="2219321" cy="171926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50004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00B050"/>
                </a:solidFill>
              </a:rPr>
              <a:t>Parcerias Chave</a:t>
            </a:r>
            <a:br>
              <a:rPr lang="pt-PT" dirty="0"/>
            </a:br>
            <a:r>
              <a:rPr lang="pt-PT" sz="2000" i="1" dirty="0"/>
              <a:t>Algumas actividades são colocadas no exterior (</a:t>
            </a:r>
            <a:r>
              <a:rPr lang="pt-PT" sz="2000" i="1" dirty="0" err="1"/>
              <a:t>outsourced</a:t>
            </a:r>
            <a:r>
              <a:rPr lang="pt-PT" sz="2000" i="1" dirty="0"/>
              <a:t>) e alguns recursos são adquiridos fora da empresa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932040" y="1911264"/>
            <a:ext cx="3600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b="1" dirty="0"/>
              <a:t>OBJECTIVOS</a:t>
            </a:r>
          </a:p>
          <a:p>
            <a:pPr>
              <a:buClr>
                <a:srgbClr val="00B050"/>
              </a:buClr>
            </a:pPr>
            <a:r>
              <a:rPr lang="pt-PT" dirty="0"/>
              <a:t>Optimização e economias de escala</a:t>
            </a:r>
          </a:p>
          <a:p>
            <a:pPr>
              <a:buClr>
                <a:srgbClr val="00B050"/>
              </a:buClr>
            </a:pPr>
            <a:r>
              <a:rPr lang="pt-PT" dirty="0"/>
              <a:t>Redução de risco e da incerteza</a:t>
            </a:r>
          </a:p>
          <a:p>
            <a:pPr>
              <a:buClr>
                <a:srgbClr val="00B050"/>
              </a:buClr>
            </a:pPr>
            <a:r>
              <a:rPr lang="pt-PT" dirty="0"/>
              <a:t>Aquisição de recursos e actividades específicas</a:t>
            </a:r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 bwMode="auto">
          <a:xfrm>
            <a:off x="1079033" y="1911265"/>
            <a:ext cx="3600400" cy="439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pt-PT" sz="2400" b="1" dirty="0"/>
              <a:t>TIPOS</a:t>
            </a:r>
          </a:p>
          <a:p>
            <a:pPr>
              <a:buClr>
                <a:srgbClr val="00B050"/>
              </a:buClr>
            </a:pPr>
            <a:r>
              <a:rPr lang="pt-PT" sz="2400" dirty="0"/>
              <a:t>Alianças estratégicas entre não-concorrentes</a:t>
            </a:r>
          </a:p>
          <a:p>
            <a:pPr>
              <a:buClr>
                <a:srgbClr val="00B050"/>
              </a:buClr>
            </a:pPr>
            <a:r>
              <a:rPr lang="pt-PT" sz="2400" dirty="0"/>
              <a:t>Cooperação entre concorrentes</a:t>
            </a:r>
          </a:p>
          <a:p>
            <a:pPr>
              <a:buClr>
                <a:srgbClr val="00B050"/>
              </a:buClr>
            </a:pPr>
            <a:r>
              <a:rPr lang="pt-PT" sz="2400" dirty="0"/>
              <a:t>Empreendimentos conjuntos em novos negócios</a:t>
            </a:r>
          </a:p>
          <a:p>
            <a:pPr>
              <a:buClr>
                <a:srgbClr val="00B050"/>
              </a:buClr>
            </a:pPr>
            <a:r>
              <a:rPr lang="pt-PT" sz="2400" dirty="0"/>
              <a:t>Relações comprador-fornecedor</a:t>
            </a:r>
          </a:p>
        </p:txBody>
      </p:sp>
    </p:spTree>
    <p:extLst>
      <p:ext uri="{BB962C8B-B14F-4D97-AF65-F5344CB8AC3E}">
        <p14:creationId xmlns:p14="http://schemas.microsoft.com/office/powerpoint/2010/main" val="111832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ctrTitle"/>
          </p:nvPr>
        </p:nvSpPr>
        <p:spPr>
          <a:xfrm>
            <a:off x="214313" y="1772816"/>
            <a:ext cx="8715375" cy="2016224"/>
          </a:xfrm>
          <a:noFill/>
        </p:spPr>
        <p:txBody>
          <a:bodyPr/>
          <a:lstStyle/>
          <a:p>
            <a:br>
              <a:rPr lang="pt-P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</a:br>
            <a:r>
              <a:rPr lang="pt-P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Concretizar ideias e</a:t>
            </a:r>
            <a:br>
              <a:rPr lang="pt-P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</a:br>
            <a:r>
              <a:rPr lang="pt-P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Criar Modelos de Negócios</a:t>
            </a:r>
            <a:br>
              <a:rPr lang="pt-P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</a:br>
            <a:r>
              <a:rPr lang="pt-P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 </a:t>
            </a:r>
            <a:br>
              <a:rPr lang="pt-P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</a:br>
            <a:r>
              <a:rPr lang="pt-PT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(</a:t>
            </a:r>
            <a:r>
              <a:rPr lang="pt-PT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Osterwalder</a:t>
            </a:r>
            <a:r>
              <a:rPr lang="pt-PT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 &amp; </a:t>
            </a:r>
            <a:r>
              <a:rPr lang="pt-PT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Pigneur</a:t>
            </a:r>
            <a:r>
              <a:rPr lang="pt-PT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, 2010)</a:t>
            </a:r>
          </a:p>
        </p:txBody>
      </p:sp>
    </p:spTree>
    <p:extLst>
      <p:ext uri="{BB962C8B-B14F-4D97-AF65-F5344CB8AC3E}">
        <p14:creationId xmlns:p14="http://schemas.microsoft.com/office/powerpoint/2010/main" val="2752194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943140"/>
            <a:ext cx="8229600" cy="4614978"/>
          </a:xfrm>
        </p:spPr>
        <p:txBody>
          <a:bodyPr/>
          <a:lstStyle/>
          <a:p>
            <a:endParaRPr lang="pt-PT" dirty="0"/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Quem são os nossos Parceiros Chave?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Quem são os nossos fornecedores chave?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Que Recursos Chave estamos a adquirir aos nossos parceiros?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Que Actividades Chave é que os parceiros levam a cabo?</a:t>
            </a:r>
          </a:p>
        </p:txBody>
      </p:sp>
    </p:spTree>
    <p:extLst>
      <p:ext uri="{BB962C8B-B14F-4D97-AF65-F5344CB8AC3E}">
        <p14:creationId xmlns:p14="http://schemas.microsoft.com/office/powerpoint/2010/main" val="188158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em Título9.tif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r="51248" b="46305"/>
          <a:stretch>
            <a:fillRect/>
          </a:stretch>
        </p:blipFill>
        <p:spPr>
          <a:xfrm>
            <a:off x="571472" y="357166"/>
            <a:ext cx="2790825" cy="207645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642918"/>
            <a:ext cx="7488832" cy="1273914"/>
          </a:xfrm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00B050"/>
                </a:solidFill>
              </a:rPr>
              <a:t>Estrutura de Custos</a:t>
            </a:r>
            <a:br>
              <a:rPr lang="pt-PT" dirty="0"/>
            </a:br>
            <a:r>
              <a:rPr lang="pt-PT" sz="2000" i="1" dirty="0"/>
              <a:t>Os elementos do modelo  de negócio têm como resultado uma estrutura de custos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608" y="1988840"/>
            <a:ext cx="3351886" cy="3456384"/>
          </a:xfrm>
        </p:spPr>
        <p:txBody>
          <a:bodyPr/>
          <a:lstStyle/>
          <a:p>
            <a:endParaRPr lang="pt-PT" sz="2400" dirty="0"/>
          </a:p>
          <a:p>
            <a:pPr marL="0" indent="0">
              <a:buClr>
                <a:srgbClr val="00B050"/>
              </a:buClr>
              <a:buNone/>
            </a:pPr>
            <a:r>
              <a:rPr lang="pt-PT" sz="2400" b="1" dirty="0"/>
              <a:t>TIPOS</a:t>
            </a:r>
          </a:p>
          <a:p>
            <a:pPr>
              <a:spcBef>
                <a:spcPts val="1800"/>
              </a:spcBef>
              <a:buClr>
                <a:srgbClr val="00B050"/>
              </a:buClr>
            </a:pPr>
            <a:r>
              <a:rPr lang="pt-PT" sz="2400" dirty="0"/>
              <a:t>Movidos pelos custos</a:t>
            </a:r>
          </a:p>
          <a:p>
            <a:pPr>
              <a:spcBef>
                <a:spcPts val="1800"/>
              </a:spcBef>
              <a:buClr>
                <a:srgbClr val="00B050"/>
              </a:buClr>
            </a:pPr>
            <a:r>
              <a:rPr lang="pt-PT" sz="2400" dirty="0"/>
              <a:t>Movidos pelo valor</a:t>
            </a:r>
          </a:p>
          <a:p>
            <a:pPr>
              <a:buClr>
                <a:srgbClr val="00B050"/>
              </a:buClr>
            </a:pPr>
            <a:endParaRPr lang="pt-PT" sz="2400" dirty="0"/>
          </a:p>
        </p:txBody>
      </p:sp>
      <p:sp>
        <p:nvSpPr>
          <p:cNvPr id="5" name="Marcador de Posição de Conteúdo 2"/>
          <p:cNvSpPr txBox="1">
            <a:spLocks/>
          </p:cNvSpPr>
          <p:nvPr/>
        </p:nvSpPr>
        <p:spPr bwMode="auto">
          <a:xfrm>
            <a:off x="4785180" y="1988840"/>
            <a:ext cx="414340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sz="2400" dirty="0"/>
          </a:p>
          <a:p>
            <a:pPr marL="0" indent="0">
              <a:buClr>
                <a:srgbClr val="00B050"/>
              </a:buClr>
              <a:buNone/>
            </a:pPr>
            <a:r>
              <a:rPr lang="pt-PT" sz="2400" b="1" dirty="0"/>
              <a:t>CARACTERÍSTICAS</a:t>
            </a:r>
            <a:endParaRPr lang="pt-PT" sz="2400" dirty="0"/>
          </a:p>
          <a:p>
            <a:pPr>
              <a:spcBef>
                <a:spcPts val="1800"/>
              </a:spcBef>
              <a:buClr>
                <a:srgbClr val="00B050"/>
              </a:buClr>
            </a:pPr>
            <a:r>
              <a:rPr lang="pt-PT" sz="2400" dirty="0"/>
              <a:t>Custos fixos</a:t>
            </a:r>
          </a:p>
          <a:p>
            <a:pPr>
              <a:spcBef>
                <a:spcPts val="1800"/>
              </a:spcBef>
              <a:buClr>
                <a:srgbClr val="00B050"/>
              </a:buClr>
            </a:pPr>
            <a:r>
              <a:rPr lang="pt-PT" sz="2400" dirty="0"/>
              <a:t>Custos variáveis</a:t>
            </a:r>
          </a:p>
          <a:p>
            <a:pPr>
              <a:spcBef>
                <a:spcPts val="1800"/>
              </a:spcBef>
              <a:buClr>
                <a:srgbClr val="00B050"/>
              </a:buClr>
            </a:pPr>
            <a:endParaRPr lang="pt-PT" sz="2400" dirty="0"/>
          </a:p>
          <a:p>
            <a:pPr>
              <a:spcBef>
                <a:spcPts val="1800"/>
              </a:spcBef>
              <a:buClr>
                <a:srgbClr val="00B050"/>
              </a:buClr>
            </a:pPr>
            <a:r>
              <a:rPr lang="pt-PT" sz="2400" dirty="0"/>
              <a:t>Economias de escala</a:t>
            </a:r>
          </a:p>
          <a:p>
            <a:pPr>
              <a:spcBef>
                <a:spcPts val="1800"/>
              </a:spcBef>
              <a:buClr>
                <a:srgbClr val="00B050"/>
              </a:buClr>
            </a:pPr>
            <a:r>
              <a:rPr lang="pt-PT" sz="2400" dirty="0"/>
              <a:t>Economias de âmbito</a:t>
            </a:r>
          </a:p>
        </p:txBody>
      </p:sp>
    </p:spTree>
    <p:extLst>
      <p:ext uri="{BB962C8B-B14F-4D97-AF65-F5344CB8AC3E}">
        <p14:creationId xmlns:p14="http://schemas.microsoft.com/office/powerpoint/2010/main" val="2754787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600200"/>
            <a:ext cx="7128792" cy="4525963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Quais são os custos mais importantes inerentes ao nosso modelo de negócio?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Quais são os Recursos Chave mais caros?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Quais são as Actividades Chave mais caras?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06963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Maria Pedro\Desktop\Inovisa\ISAChallenge\ap_luis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7236" y="1928802"/>
            <a:ext cx="8589507" cy="30764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0887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608" y="1268760"/>
            <a:ext cx="7128792" cy="2088232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UM EXEMPLO…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endParaRPr lang="pt-PT" b="1" dirty="0"/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PRIVATE BANKING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3221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la_modelo_negóciosPP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 rot="412787">
            <a:off x="214282" y="1974968"/>
            <a:ext cx="1500198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Outros Fornecedores de Produtos</a:t>
            </a:r>
          </a:p>
        </p:txBody>
      </p:sp>
      <p:sp>
        <p:nvSpPr>
          <p:cNvPr id="6" name="CaixaDeTexto 5"/>
          <p:cNvSpPr txBox="1"/>
          <p:nvPr/>
        </p:nvSpPr>
        <p:spPr>
          <a:xfrm rot="21201668">
            <a:off x="1928794" y="586868"/>
            <a:ext cx="1357322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Aconselhar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000232" y="1000108"/>
            <a:ext cx="1571636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I&amp;D de Produto</a:t>
            </a:r>
          </a:p>
        </p:txBody>
      </p:sp>
      <p:sp>
        <p:nvSpPr>
          <p:cNvPr id="8" name="CaixaDeTexto 7"/>
          <p:cNvSpPr txBox="1"/>
          <p:nvPr/>
        </p:nvSpPr>
        <p:spPr>
          <a:xfrm rot="510824">
            <a:off x="1928794" y="1444124"/>
            <a:ext cx="1357322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Marketing</a:t>
            </a:r>
          </a:p>
        </p:txBody>
      </p:sp>
      <p:sp>
        <p:nvSpPr>
          <p:cNvPr id="9" name="CaixaDeTexto 8"/>
          <p:cNvSpPr txBox="1"/>
          <p:nvPr/>
        </p:nvSpPr>
        <p:spPr>
          <a:xfrm rot="20857879">
            <a:off x="2071670" y="1888141"/>
            <a:ext cx="1500198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Gestão de Plataforma</a:t>
            </a:r>
          </a:p>
        </p:txBody>
      </p:sp>
      <p:sp>
        <p:nvSpPr>
          <p:cNvPr id="10" name="CaixaDeTexto 9"/>
          <p:cNvSpPr txBox="1"/>
          <p:nvPr/>
        </p:nvSpPr>
        <p:spPr>
          <a:xfrm rot="479892">
            <a:off x="2071670" y="4245595"/>
            <a:ext cx="1500198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Plataforma de Transacções</a:t>
            </a:r>
          </a:p>
        </p:txBody>
      </p:sp>
      <p:sp>
        <p:nvSpPr>
          <p:cNvPr id="11" name="CaixaDeTexto 10"/>
          <p:cNvSpPr txBox="1"/>
          <p:nvPr/>
        </p:nvSpPr>
        <p:spPr>
          <a:xfrm rot="21391168">
            <a:off x="1928794" y="3531215"/>
            <a:ext cx="164307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Inovação do Produto</a:t>
            </a:r>
          </a:p>
        </p:txBody>
      </p:sp>
      <p:sp>
        <p:nvSpPr>
          <p:cNvPr id="12" name="CaixaDeTexto 11"/>
          <p:cNvSpPr txBox="1"/>
          <p:nvPr/>
        </p:nvSpPr>
        <p:spPr>
          <a:xfrm rot="529629">
            <a:off x="1928794" y="3087198"/>
            <a:ext cx="1714512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Marca/Confiança</a:t>
            </a:r>
          </a:p>
        </p:txBody>
      </p:sp>
      <p:sp>
        <p:nvSpPr>
          <p:cNvPr id="13" name="CaixaDeTexto 12"/>
          <p:cNvSpPr txBox="1"/>
          <p:nvPr/>
        </p:nvSpPr>
        <p:spPr>
          <a:xfrm rot="21350120">
            <a:off x="3714744" y="918787"/>
            <a:ext cx="1714512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Serviços de Gestão de Fortunas Personalizados</a:t>
            </a:r>
          </a:p>
        </p:txBody>
      </p:sp>
      <p:sp>
        <p:nvSpPr>
          <p:cNvPr id="14" name="CaixaDeTexto 13"/>
          <p:cNvSpPr txBox="1"/>
          <p:nvPr/>
        </p:nvSpPr>
        <p:spPr>
          <a:xfrm rot="803907">
            <a:off x="3760135" y="2213427"/>
            <a:ext cx="164307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Produtos Financeiros</a:t>
            </a:r>
          </a:p>
        </p:txBody>
      </p:sp>
      <p:sp>
        <p:nvSpPr>
          <p:cNvPr id="15" name="CaixaDeTexto 14"/>
          <p:cNvSpPr txBox="1"/>
          <p:nvPr/>
        </p:nvSpPr>
        <p:spPr>
          <a:xfrm rot="19895278">
            <a:off x="3754910" y="3172512"/>
            <a:ext cx="164307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Gestão de Transacções</a:t>
            </a:r>
          </a:p>
        </p:txBody>
      </p:sp>
      <p:sp>
        <p:nvSpPr>
          <p:cNvPr id="16" name="CaixaDeTexto 15"/>
          <p:cNvSpPr txBox="1"/>
          <p:nvPr/>
        </p:nvSpPr>
        <p:spPr>
          <a:xfrm rot="20809828">
            <a:off x="5572132" y="745133"/>
            <a:ext cx="164307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Relações pessoais íntimas</a:t>
            </a:r>
          </a:p>
        </p:txBody>
      </p:sp>
      <p:sp>
        <p:nvSpPr>
          <p:cNvPr id="17" name="CaixaDeTexto 16"/>
          <p:cNvSpPr txBox="1"/>
          <p:nvPr/>
        </p:nvSpPr>
        <p:spPr>
          <a:xfrm rot="710569">
            <a:off x="5572132" y="1602389"/>
            <a:ext cx="164307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Gestão das Contas Principais</a:t>
            </a:r>
          </a:p>
        </p:txBody>
      </p:sp>
      <p:sp>
        <p:nvSpPr>
          <p:cNvPr id="18" name="CaixaDeTexto 17"/>
          <p:cNvSpPr txBox="1"/>
          <p:nvPr/>
        </p:nvSpPr>
        <p:spPr>
          <a:xfrm rot="430415">
            <a:off x="5500694" y="3087198"/>
            <a:ext cx="1643074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Redes Pessoais</a:t>
            </a:r>
          </a:p>
        </p:txBody>
      </p:sp>
      <p:sp>
        <p:nvSpPr>
          <p:cNvPr id="19" name="CaixaDeTexto 18"/>
          <p:cNvSpPr txBox="1"/>
          <p:nvPr/>
        </p:nvSpPr>
        <p:spPr>
          <a:xfrm rot="21198881">
            <a:off x="5572132" y="3515826"/>
            <a:ext cx="1643074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Força de Vendas</a:t>
            </a:r>
          </a:p>
        </p:txBody>
      </p:sp>
      <p:sp>
        <p:nvSpPr>
          <p:cNvPr id="20" name="CaixaDeTexto 19"/>
          <p:cNvSpPr txBox="1"/>
          <p:nvPr/>
        </p:nvSpPr>
        <p:spPr>
          <a:xfrm rot="391610">
            <a:off x="5572132" y="4102719"/>
            <a:ext cx="164307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Plataforma de Transacções</a:t>
            </a:r>
          </a:p>
        </p:txBody>
      </p:sp>
      <p:sp>
        <p:nvSpPr>
          <p:cNvPr id="21" name="CaixaDeTexto 20"/>
          <p:cNvSpPr txBox="1"/>
          <p:nvPr/>
        </p:nvSpPr>
        <p:spPr>
          <a:xfrm rot="615271">
            <a:off x="7358082" y="816571"/>
            <a:ext cx="164307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Indivíduos &amp; Famílias Ricas</a:t>
            </a:r>
          </a:p>
        </p:txBody>
      </p:sp>
      <p:sp>
        <p:nvSpPr>
          <p:cNvPr id="22" name="CaixaDeTexto 21"/>
          <p:cNvSpPr txBox="1"/>
          <p:nvPr/>
        </p:nvSpPr>
        <p:spPr>
          <a:xfrm rot="21004081">
            <a:off x="7286644" y="1729876"/>
            <a:ext cx="1643074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Banco Privado</a:t>
            </a:r>
          </a:p>
        </p:txBody>
      </p:sp>
      <p:sp>
        <p:nvSpPr>
          <p:cNvPr id="23" name="CaixaDeTexto 22"/>
          <p:cNvSpPr txBox="1"/>
          <p:nvPr/>
        </p:nvSpPr>
        <p:spPr>
          <a:xfrm rot="20641425">
            <a:off x="7500926" y="2587132"/>
            <a:ext cx="1643074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Banco Privado</a:t>
            </a:r>
          </a:p>
        </p:txBody>
      </p:sp>
      <p:sp>
        <p:nvSpPr>
          <p:cNvPr id="24" name="CaixaDeTexto 23"/>
          <p:cNvSpPr txBox="1"/>
          <p:nvPr/>
        </p:nvSpPr>
        <p:spPr>
          <a:xfrm rot="1079628">
            <a:off x="7358082" y="3189414"/>
            <a:ext cx="1643074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Consultores Financeiros Independentes</a:t>
            </a:r>
          </a:p>
        </p:txBody>
      </p:sp>
      <p:sp>
        <p:nvSpPr>
          <p:cNvPr id="25" name="CaixaDeTexto 24"/>
          <p:cNvSpPr txBox="1"/>
          <p:nvPr/>
        </p:nvSpPr>
        <p:spPr>
          <a:xfrm rot="21438673">
            <a:off x="714348" y="5587528"/>
            <a:ext cx="2428892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Gestão da Plataforma</a:t>
            </a:r>
          </a:p>
        </p:txBody>
      </p:sp>
      <p:sp>
        <p:nvSpPr>
          <p:cNvPr id="26" name="CaixaDeTexto 25"/>
          <p:cNvSpPr txBox="1"/>
          <p:nvPr/>
        </p:nvSpPr>
        <p:spPr>
          <a:xfrm rot="21421295">
            <a:off x="2714612" y="5801842"/>
            <a:ext cx="1643074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RH: I&amp;D; RH</a:t>
            </a:r>
          </a:p>
        </p:txBody>
      </p:sp>
      <p:sp>
        <p:nvSpPr>
          <p:cNvPr id="27" name="CaixaDeTexto 26"/>
          <p:cNvSpPr txBox="1"/>
          <p:nvPr/>
        </p:nvSpPr>
        <p:spPr>
          <a:xfrm rot="588407">
            <a:off x="500034" y="6102983"/>
            <a:ext cx="214314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Funcionários / Gestores de Banca Privada</a:t>
            </a:r>
          </a:p>
        </p:txBody>
      </p:sp>
      <p:sp>
        <p:nvSpPr>
          <p:cNvPr id="28" name="CaixaDeTexto 27"/>
          <p:cNvSpPr txBox="1"/>
          <p:nvPr/>
        </p:nvSpPr>
        <p:spPr>
          <a:xfrm rot="21391499">
            <a:off x="4649955" y="5567748"/>
            <a:ext cx="4071966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Comissões de Gestão e de Aconselhamento</a:t>
            </a:r>
          </a:p>
        </p:txBody>
      </p:sp>
      <p:sp>
        <p:nvSpPr>
          <p:cNvPr id="29" name="CaixaDeTexto 28"/>
          <p:cNvSpPr txBox="1"/>
          <p:nvPr/>
        </p:nvSpPr>
        <p:spPr>
          <a:xfrm rot="227312">
            <a:off x="4864675" y="6021197"/>
            <a:ext cx="4071966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Comissões de Produto e Desempenho</a:t>
            </a:r>
          </a:p>
        </p:txBody>
      </p:sp>
      <p:sp>
        <p:nvSpPr>
          <p:cNvPr id="30" name="CaixaDeTexto 29"/>
          <p:cNvSpPr txBox="1"/>
          <p:nvPr/>
        </p:nvSpPr>
        <p:spPr>
          <a:xfrm rot="21164380">
            <a:off x="4786314" y="6373346"/>
            <a:ext cx="2357454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latin typeface="+mn-lt"/>
              </a:rPr>
              <a:t>Comissões de Transacção</a:t>
            </a:r>
          </a:p>
        </p:txBody>
      </p:sp>
    </p:spTree>
    <p:extLst>
      <p:ext uri="{BB962C8B-B14F-4D97-AF65-F5344CB8AC3E}">
        <p14:creationId xmlns:p14="http://schemas.microsoft.com/office/powerpoint/2010/main" val="350510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Maria Pedro\Desktop\Inovisa\ISAChallenge\ap_luis1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r="1865"/>
          <a:stretch/>
        </p:blipFill>
        <p:spPr bwMode="auto">
          <a:xfrm>
            <a:off x="140474" y="1928801"/>
            <a:ext cx="8879625" cy="32408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536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em Título1.tif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r="64975" b="44458"/>
          <a:stretch>
            <a:fillRect/>
          </a:stretch>
        </p:blipFill>
        <p:spPr>
          <a:xfrm>
            <a:off x="571472" y="357166"/>
            <a:ext cx="2005007" cy="214788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pt-PT" b="1" dirty="0">
                <a:solidFill>
                  <a:srgbClr val="00B050"/>
                </a:solidFill>
              </a:rPr>
              <a:t>Segmentos de Clientes</a:t>
            </a:r>
            <a:br>
              <a:rPr lang="pt-PT" b="1" dirty="0">
                <a:solidFill>
                  <a:srgbClr val="00B050"/>
                </a:solidFill>
              </a:rPr>
            </a:br>
            <a:r>
              <a:rPr lang="pt-PT" sz="2000" i="1" dirty="0"/>
              <a:t>Uma organização serve um ou vários Segmentos de Clientes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43174" y="1571612"/>
            <a:ext cx="4143404" cy="4572032"/>
          </a:xfrm>
        </p:spPr>
        <p:txBody>
          <a:bodyPr/>
          <a:lstStyle/>
          <a:p>
            <a:pPr algn="ctr">
              <a:buNone/>
            </a:pPr>
            <a:endParaRPr lang="pt-PT" dirty="0"/>
          </a:p>
          <a:p>
            <a:pPr>
              <a:lnSpc>
                <a:spcPct val="150000"/>
              </a:lnSpc>
              <a:buClr>
                <a:srgbClr val="00B050"/>
              </a:buClr>
            </a:pPr>
            <a:r>
              <a:rPr lang="pt-PT" sz="2400" dirty="0"/>
              <a:t>Mercado de Massas</a:t>
            </a:r>
          </a:p>
          <a:p>
            <a:pPr>
              <a:lnSpc>
                <a:spcPct val="150000"/>
              </a:lnSpc>
              <a:buClr>
                <a:srgbClr val="00B050"/>
              </a:buClr>
            </a:pPr>
            <a:r>
              <a:rPr lang="pt-PT" sz="2400" dirty="0"/>
              <a:t>Nicho de Mercado</a:t>
            </a:r>
          </a:p>
          <a:p>
            <a:pPr>
              <a:lnSpc>
                <a:spcPct val="150000"/>
              </a:lnSpc>
              <a:buClr>
                <a:srgbClr val="00B050"/>
              </a:buClr>
            </a:pPr>
            <a:r>
              <a:rPr lang="pt-PT" sz="2400" dirty="0"/>
              <a:t>Segmentado</a:t>
            </a:r>
          </a:p>
          <a:p>
            <a:pPr>
              <a:lnSpc>
                <a:spcPct val="150000"/>
              </a:lnSpc>
              <a:buClr>
                <a:srgbClr val="00B050"/>
              </a:buClr>
            </a:pPr>
            <a:r>
              <a:rPr lang="pt-PT" sz="2400" dirty="0"/>
              <a:t>Diversificado</a:t>
            </a:r>
          </a:p>
          <a:p>
            <a:pPr>
              <a:lnSpc>
                <a:spcPct val="150000"/>
              </a:lnSpc>
              <a:buClr>
                <a:srgbClr val="00B050"/>
              </a:buClr>
            </a:pPr>
            <a:r>
              <a:rPr lang="pt-PT" sz="2400" dirty="0"/>
              <a:t>Plataformas multilaterais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4587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03648" y="285728"/>
            <a:ext cx="6480720" cy="5840435"/>
          </a:xfrm>
        </p:spPr>
        <p:txBody>
          <a:bodyPr/>
          <a:lstStyle/>
          <a:p>
            <a:pPr algn="ctr"/>
            <a:endParaRPr lang="pt-PT" dirty="0"/>
          </a:p>
          <a:p>
            <a:pPr algn="ctr">
              <a:buNone/>
            </a:pPr>
            <a:endParaRPr lang="pt-PT" dirty="0"/>
          </a:p>
          <a:p>
            <a:pPr marL="987425" indent="0" algn="ctr">
              <a:buClr>
                <a:srgbClr val="00B050"/>
              </a:buClr>
              <a:buNone/>
            </a:pPr>
            <a:endParaRPr lang="pt-PT" dirty="0"/>
          </a:p>
          <a:p>
            <a:pPr marL="0" indent="0" algn="ctr">
              <a:buClr>
                <a:srgbClr val="00B050"/>
              </a:buClr>
              <a:buNone/>
            </a:pPr>
            <a:r>
              <a:rPr lang="pt-PT" sz="3600" b="1" dirty="0"/>
              <a:t>Para quem estamos a criar valor?</a:t>
            </a:r>
          </a:p>
          <a:p>
            <a:pPr marL="987425" indent="0" algn="ctr">
              <a:buClr>
                <a:srgbClr val="00B050"/>
              </a:buClr>
              <a:buNone/>
            </a:pPr>
            <a:endParaRPr lang="pt-PT" sz="3600" dirty="0"/>
          </a:p>
          <a:p>
            <a:pPr marL="0" indent="0" algn="ctr">
              <a:buClr>
                <a:srgbClr val="00B050"/>
              </a:buClr>
              <a:buNone/>
            </a:pPr>
            <a:r>
              <a:rPr lang="pt-PT" sz="3600" b="1" dirty="0"/>
              <a:t>Quem são os nossos clientes mais importantes?</a:t>
            </a:r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0342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em Título2.tif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r="59983" b="50000"/>
          <a:stretch>
            <a:fillRect/>
          </a:stretch>
        </p:blipFill>
        <p:spPr>
          <a:xfrm>
            <a:off x="642910" y="357166"/>
            <a:ext cx="2290759" cy="19335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42852"/>
            <a:ext cx="7416824" cy="1143000"/>
          </a:xfrm>
        </p:spPr>
        <p:txBody>
          <a:bodyPr>
            <a:normAutofit fontScale="90000"/>
          </a:bodyPr>
          <a:lstStyle/>
          <a:p>
            <a:br>
              <a:rPr lang="pt-PT" b="1" dirty="0">
                <a:solidFill>
                  <a:srgbClr val="00B050"/>
                </a:solidFill>
              </a:rPr>
            </a:br>
            <a:r>
              <a:rPr lang="pt-PT" b="1" dirty="0">
                <a:solidFill>
                  <a:srgbClr val="00B050"/>
                </a:solidFill>
              </a:rPr>
              <a:t>Propostas de Valor</a:t>
            </a:r>
            <a:br>
              <a:rPr lang="pt-PT" dirty="0">
                <a:solidFill>
                  <a:srgbClr val="00B050"/>
                </a:solidFill>
              </a:rPr>
            </a:br>
            <a:r>
              <a:rPr lang="pt-PT" sz="2000" i="1" dirty="0"/>
              <a:t>Procura resolver os problemas dos clientes e/ou satisfazer as necessidades dos clientes com propostas de valor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99592" y="2317252"/>
            <a:ext cx="4243446" cy="37452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sz="2400" dirty="0"/>
              <a:t>Novidade</a:t>
            </a:r>
          </a:p>
          <a:p>
            <a:pPr>
              <a:lnSpc>
                <a:spcPct val="150000"/>
              </a:lnSpc>
            </a:pPr>
            <a:r>
              <a:rPr lang="pt-PT" sz="2400" dirty="0"/>
              <a:t>Desempenho</a:t>
            </a:r>
          </a:p>
          <a:p>
            <a:pPr>
              <a:lnSpc>
                <a:spcPct val="150000"/>
              </a:lnSpc>
            </a:pPr>
            <a:r>
              <a:rPr lang="pt-PT" sz="2400" i="1" dirty="0" err="1"/>
              <a:t>Customization</a:t>
            </a:r>
            <a:endParaRPr lang="pt-PT" sz="2400" i="1" dirty="0"/>
          </a:p>
          <a:p>
            <a:pPr>
              <a:lnSpc>
                <a:spcPct val="150000"/>
              </a:lnSpc>
            </a:pPr>
            <a:r>
              <a:rPr lang="pt-PT" sz="2400" dirty="0"/>
              <a:t>“Fazer o trabalho”</a:t>
            </a:r>
          </a:p>
          <a:p>
            <a:pPr>
              <a:lnSpc>
                <a:spcPct val="150000"/>
              </a:lnSpc>
            </a:pPr>
            <a:r>
              <a:rPr lang="pt-PT" sz="2400" dirty="0"/>
              <a:t>Design</a:t>
            </a:r>
          </a:p>
          <a:p>
            <a:endParaRPr lang="pt-PT" sz="2400" dirty="0"/>
          </a:p>
          <a:p>
            <a:endParaRPr lang="pt-PT" sz="2400" dirty="0"/>
          </a:p>
          <a:p>
            <a:pPr>
              <a:buNone/>
            </a:pPr>
            <a:endParaRPr lang="pt-PT" dirty="0"/>
          </a:p>
          <a:p>
            <a:endParaRPr lang="pt-PT" dirty="0"/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 bwMode="auto">
          <a:xfrm>
            <a:off x="4286248" y="2273711"/>
            <a:ext cx="4572032" cy="373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pt-PT" sz="2400" dirty="0">
                <a:latin typeface="+mn-lt"/>
              </a:rPr>
              <a:t>Marca/estatuto social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Preço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Redução de Custos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Redução do Risco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Acessibilidade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Conveniência/facilidade de uso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796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87624" y="1295731"/>
            <a:ext cx="6912768" cy="3739438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Que valor entregamos aos clientes?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De entre os problemas dos nossos clientes, qual é o que estamos a ajudar a resolver?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Que necessidades dos clientes estamos a satisfazer?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Que pacote de produtos e serviços estamos a oferecer a cada Segmento de Clientes?</a:t>
            </a:r>
          </a:p>
        </p:txBody>
      </p:sp>
    </p:spTree>
    <p:extLst>
      <p:ext uri="{BB962C8B-B14F-4D97-AF65-F5344CB8AC3E}">
        <p14:creationId xmlns:p14="http://schemas.microsoft.com/office/powerpoint/2010/main" val="153666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Sem Título3.tif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 r="53744" b="50000"/>
          <a:stretch>
            <a:fillRect/>
          </a:stretch>
        </p:blipFill>
        <p:spPr>
          <a:xfrm>
            <a:off x="642910" y="357166"/>
            <a:ext cx="2647949" cy="19335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128792" cy="1714202"/>
          </a:xfrm>
        </p:spPr>
        <p:txBody>
          <a:bodyPr/>
          <a:lstStyle/>
          <a:p>
            <a:r>
              <a:rPr lang="pt-PT" b="1" dirty="0">
                <a:solidFill>
                  <a:srgbClr val="00B050"/>
                </a:solidFill>
              </a:rPr>
              <a:t>Canais</a:t>
            </a:r>
            <a:br>
              <a:rPr lang="pt-PT" dirty="0"/>
            </a:br>
            <a:r>
              <a:rPr lang="pt-PT" sz="2000" i="1" dirty="0"/>
              <a:t>As propostas de valor são entregues aos clientes através de comunicação, distribuição e vendas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26046" y="2290741"/>
            <a:ext cx="3500462" cy="2857520"/>
          </a:xfrm>
        </p:spPr>
        <p:txBody>
          <a:bodyPr/>
          <a:lstStyle/>
          <a:p>
            <a:endParaRPr lang="pt-PT" dirty="0"/>
          </a:p>
          <a:p>
            <a:pPr>
              <a:buClr>
                <a:srgbClr val="00B050"/>
              </a:buClr>
            </a:pPr>
            <a:r>
              <a:rPr lang="pt-PT" sz="2400" dirty="0"/>
              <a:t>Consciência</a:t>
            </a:r>
          </a:p>
          <a:p>
            <a:pPr>
              <a:buClr>
                <a:srgbClr val="00B050"/>
              </a:buClr>
            </a:pPr>
            <a:endParaRPr lang="pt-PT" sz="2400" dirty="0"/>
          </a:p>
          <a:p>
            <a:pPr>
              <a:buClr>
                <a:srgbClr val="00B050"/>
              </a:buClr>
            </a:pPr>
            <a:r>
              <a:rPr lang="pt-PT" sz="2400" dirty="0"/>
              <a:t>Avaliação</a:t>
            </a:r>
          </a:p>
          <a:p>
            <a:pPr>
              <a:buClr>
                <a:srgbClr val="00B050"/>
              </a:buClr>
            </a:pPr>
            <a:endParaRPr lang="pt-PT" sz="2400" dirty="0"/>
          </a:p>
          <a:p>
            <a:pPr>
              <a:buClr>
                <a:srgbClr val="00B050"/>
              </a:buClr>
            </a:pPr>
            <a:r>
              <a:rPr lang="pt-PT" sz="2400" dirty="0"/>
              <a:t>Aquisição</a:t>
            </a:r>
          </a:p>
          <a:p>
            <a:endParaRPr lang="pt-PT" dirty="0"/>
          </a:p>
          <a:p>
            <a:pPr>
              <a:buNone/>
            </a:pPr>
            <a:endParaRPr lang="pt-PT" dirty="0"/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 bwMode="auto">
          <a:xfrm>
            <a:off x="5076056" y="2317253"/>
            <a:ext cx="300039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rgbClr val="00B050"/>
              </a:buClr>
              <a:buFont typeface="Arial" charset="0"/>
              <a:buChar char="•"/>
            </a:pPr>
            <a:r>
              <a:rPr lang="pt-PT" sz="2400" dirty="0">
                <a:latin typeface="+mn-lt"/>
              </a:rPr>
              <a:t>Entrega</a:t>
            </a:r>
          </a:p>
          <a:p>
            <a:pPr marL="342900" indent="-342900">
              <a:spcBef>
                <a:spcPct val="20000"/>
              </a:spcBef>
              <a:buClr>
                <a:srgbClr val="00B050"/>
              </a:buClr>
              <a:buFont typeface="Arial" charset="0"/>
              <a:buChar char="•"/>
            </a:pPr>
            <a:endParaRPr lang="pt-PT" sz="240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Tx/>
              <a:buFont typeface="Arial" charset="0"/>
              <a:buChar char="•"/>
              <a:tabLst/>
              <a:defRPr/>
            </a:pPr>
            <a:r>
              <a:rPr kumimoji="0" lang="pt-PT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Pós-venda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Tx/>
              <a:buFont typeface="Arial" charset="0"/>
              <a:buChar char="•"/>
              <a:tabLst/>
              <a:defRPr/>
            </a:pPr>
            <a:endParaRPr kumimoji="0" lang="pt-P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4655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853493"/>
            <a:ext cx="8229600" cy="3404743"/>
          </a:xfrm>
        </p:spPr>
        <p:txBody>
          <a:bodyPr/>
          <a:lstStyle/>
          <a:p>
            <a:pPr algn="ctr">
              <a:buClr>
                <a:srgbClr val="00B050"/>
              </a:buClr>
            </a:pPr>
            <a:endParaRPr lang="pt-PT" b="1" dirty="0"/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Através de que Canais é que os nossos  Segmentos de Clientes querem ser contactados?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Como é que são contactados actualmente?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Como é que os nossos Canais podem ser integrados?</a:t>
            </a:r>
          </a:p>
          <a:p>
            <a:pPr marL="0" indent="0" algn="ctr">
              <a:spcBef>
                <a:spcPts val="1800"/>
              </a:spcBef>
              <a:buClr>
                <a:srgbClr val="00B050"/>
              </a:buClr>
              <a:buNone/>
            </a:pPr>
            <a:r>
              <a:rPr lang="pt-PT" b="1" dirty="0"/>
              <a:t>Quais são os que funcionam melhor?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38723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1697</TotalTime>
  <Words>772</Words>
  <Application>Microsoft Office PowerPoint</Application>
  <PresentationFormat>Apresentação no Ecrã (4:3)</PresentationFormat>
  <Paragraphs>187</Paragraphs>
  <Slides>25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25</vt:i4>
      </vt:variant>
    </vt:vector>
  </HeadingPairs>
  <TitlesOfParts>
    <vt:vector size="28" baseType="lpstr">
      <vt:lpstr>Arial</vt:lpstr>
      <vt:lpstr>Calibri</vt:lpstr>
      <vt:lpstr>Clarity</vt:lpstr>
      <vt:lpstr>Gestão 2020-2021</vt:lpstr>
      <vt:lpstr> Concretizar ideias e Criar Modelos de Negócios   (Osterwalder &amp; Pigneur, 2010)</vt:lpstr>
      <vt:lpstr>Apresentação do PowerPoint</vt:lpstr>
      <vt:lpstr>Segmentos de Clientes Uma organização serve um ou vários Segmentos de Clientes</vt:lpstr>
      <vt:lpstr>Apresentação do PowerPoint</vt:lpstr>
      <vt:lpstr> Propostas de Valor Procura resolver os problemas dos clientes e/ou satisfazer as necessidades dos clientes com propostas de valor</vt:lpstr>
      <vt:lpstr>Apresentação do PowerPoint</vt:lpstr>
      <vt:lpstr>Canais As propostas de valor são entregues aos clientes através de comunicação, distribuição e vendas</vt:lpstr>
      <vt:lpstr>Apresentação do PowerPoint</vt:lpstr>
      <vt:lpstr>Relações com os Clientes São estabelecidas e mantidas com cada Segmento de Clientes</vt:lpstr>
      <vt:lpstr>Apresentação do PowerPoint</vt:lpstr>
      <vt:lpstr>Fluxos de Rendimento Resultam de propostas de valor oferecidas com sucesso aos clientes</vt:lpstr>
      <vt:lpstr>Apresentação do PowerPoint</vt:lpstr>
      <vt:lpstr>Mecanismos de Fixação de Preços</vt:lpstr>
      <vt:lpstr>Recursos Chave São os activos necessários para produzir, oferecer e entregar os elementos anteriormente descritos</vt:lpstr>
      <vt:lpstr>Apresentação do PowerPoint</vt:lpstr>
      <vt:lpstr>Actividades Chave …graças à execução de um certo número de actividades chave</vt:lpstr>
      <vt:lpstr>Apresentação do PowerPoint</vt:lpstr>
      <vt:lpstr>Parcerias Chave Algumas actividades são colocadas no exterior (outsourced) e alguns recursos são adquiridos fora da empresa</vt:lpstr>
      <vt:lpstr>Apresentação do PowerPoint</vt:lpstr>
      <vt:lpstr>Estrutura de Custos Os elementos do modelo  de negócio têm como resultado uma estrutura de custos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2016-2017</dc:title>
  <dc:creator>Luis Mira</dc:creator>
  <cp:lastModifiedBy>Luis Mira</cp:lastModifiedBy>
  <cp:revision>56</cp:revision>
  <dcterms:created xsi:type="dcterms:W3CDTF">2016-10-09T15:13:15Z</dcterms:created>
  <dcterms:modified xsi:type="dcterms:W3CDTF">2020-10-15T09:52:09Z</dcterms:modified>
</cp:coreProperties>
</file>